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C0099"/>
    <a:srgbClr val="164161"/>
    <a:srgbClr val="FFC000"/>
    <a:srgbClr val="63A122"/>
    <a:srgbClr val="EA3F1C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Workspace%20Kourosh\!%20Conferences\(AVSS'2017)%20Active%20Ensemble%20Co-tracking\Spotlight%20Presentation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Results: Attribute-based Success</a:t>
            </a:r>
            <a:r>
              <a:rPr lang="en-US" b="1" baseline="0" dirty="0" smtClean="0"/>
              <a:t> Plot</a:t>
            </a:r>
            <a:r>
              <a:rPr lang="en-US" b="1" dirty="0" smtClean="0"/>
              <a:t> </a:t>
            </a:r>
            <a:r>
              <a:rPr lang="en-US" b="1" dirty="0"/>
              <a:t>on OTB-50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TLD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48</c:v>
                </c:pt>
                <c:pt idx="1">
                  <c:v>38</c:v>
                </c:pt>
                <c:pt idx="2">
                  <c:v>46</c:v>
                </c:pt>
                <c:pt idx="3">
                  <c:v>49</c:v>
                </c:pt>
                <c:pt idx="4">
                  <c:v>50</c:v>
                </c:pt>
                <c:pt idx="5">
                  <c:v>48</c:v>
                </c:pt>
                <c:pt idx="6">
                  <c:v>54</c:v>
                </c:pt>
                <c:pt idx="7">
                  <c:v>36</c:v>
                </c:pt>
                <c:pt idx="8">
                  <c:v>39</c:v>
                </c:pt>
                <c:pt idx="9">
                  <c:v>45</c:v>
                </c:pt>
                <c:pt idx="10">
                  <c:v>41</c:v>
                </c:pt>
                <c:pt idx="11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STRUCK</c:v>
                </c:pt>
              </c:strCache>
            </c:strRef>
          </c:tx>
          <c:spPr>
            <a:solidFill>
              <a:srgbClr val="EA3F1C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53</c:v>
                </c:pt>
                <c:pt idx="1">
                  <c:v>51</c:v>
                </c:pt>
                <c:pt idx="2">
                  <c:v>50</c:v>
                </c:pt>
                <c:pt idx="3">
                  <c:v>51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33</c:v>
                </c:pt>
                <c:pt idx="8">
                  <c:v>52</c:v>
                </c:pt>
                <c:pt idx="9">
                  <c:v>52</c:v>
                </c:pt>
                <c:pt idx="10">
                  <c:v>47</c:v>
                </c:pt>
                <c:pt idx="11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MEEM</c:v>
                </c:pt>
              </c:strCache>
            </c:strRef>
          </c:tx>
          <c:spPr>
            <a:solidFill>
              <a:srgbClr val="63A122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62</c:v>
                </c:pt>
                <c:pt idx="1">
                  <c:v>62</c:v>
                </c:pt>
                <c:pt idx="2">
                  <c:v>61</c:v>
                </c:pt>
                <c:pt idx="3">
                  <c:v>58</c:v>
                </c:pt>
                <c:pt idx="4">
                  <c:v>58</c:v>
                </c:pt>
                <c:pt idx="5">
                  <c:v>62</c:v>
                </c:pt>
                <c:pt idx="6">
                  <c:v>68</c:v>
                </c:pt>
                <c:pt idx="7">
                  <c:v>43</c:v>
                </c:pt>
                <c:pt idx="8">
                  <c:v>67</c:v>
                </c:pt>
                <c:pt idx="9">
                  <c:v>65</c:v>
                </c:pt>
                <c:pt idx="10">
                  <c:v>63</c:v>
                </c:pt>
                <c:pt idx="11">
                  <c:v>62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SATPLE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68</c:v>
                </c:pt>
                <c:pt idx="1">
                  <c:v>70</c:v>
                </c:pt>
                <c:pt idx="2">
                  <c:v>69</c:v>
                </c:pt>
                <c:pt idx="3">
                  <c:v>68</c:v>
                </c:pt>
                <c:pt idx="4">
                  <c:v>69</c:v>
                </c:pt>
                <c:pt idx="5">
                  <c:v>67</c:v>
                </c:pt>
                <c:pt idx="6">
                  <c:v>62</c:v>
                </c:pt>
                <c:pt idx="7">
                  <c:v>47</c:v>
                </c:pt>
                <c:pt idx="8">
                  <c:v>67</c:v>
                </c:pt>
                <c:pt idx="9">
                  <c:v>56</c:v>
                </c:pt>
                <c:pt idx="10">
                  <c:v>61</c:v>
                </c:pt>
                <c:pt idx="11">
                  <c:v>69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MUSTer</c:v>
                </c:pt>
              </c:strCache>
            </c:strRef>
          </c:tx>
          <c:spPr>
            <a:solidFill>
              <a:srgbClr val="164161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73</c:v>
                </c:pt>
                <c:pt idx="1">
                  <c:v>69</c:v>
                </c:pt>
                <c:pt idx="2">
                  <c:v>69</c:v>
                </c:pt>
                <c:pt idx="3">
                  <c:v>71</c:v>
                </c:pt>
                <c:pt idx="4">
                  <c:v>69</c:v>
                </c:pt>
                <c:pt idx="5">
                  <c:v>70</c:v>
                </c:pt>
                <c:pt idx="6">
                  <c:v>73</c:v>
                </c:pt>
                <c:pt idx="7">
                  <c:v>50</c:v>
                </c:pt>
                <c:pt idx="8">
                  <c:v>72</c:v>
                </c:pt>
                <c:pt idx="9">
                  <c:v>65</c:v>
                </c:pt>
                <c:pt idx="10">
                  <c:v>65</c:v>
                </c:pt>
                <c:pt idx="11">
                  <c:v>72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SRDCF</c:v>
                </c:pt>
              </c:strCache>
            </c:strRef>
          </c:tx>
          <c:spPr>
            <a:solidFill>
              <a:srgbClr val="CC0099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2"/>
                <c:pt idx="0">
                  <c:v>70</c:v>
                </c:pt>
                <c:pt idx="1">
                  <c:v>67</c:v>
                </c:pt>
                <c:pt idx="2">
                  <c:v>70</c:v>
                </c:pt>
                <c:pt idx="3">
                  <c:v>71</c:v>
                </c:pt>
                <c:pt idx="4">
                  <c:v>70</c:v>
                </c:pt>
                <c:pt idx="5">
                  <c:v>69</c:v>
                </c:pt>
                <c:pt idx="6">
                  <c:v>66</c:v>
                </c:pt>
                <c:pt idx="7">
                  <c:v>58</c:v>
                </c:pt>
                <c:pt idx="8">
                  <c:v>80</c:v>
                </c:pt>
                <c:pt idx="9">
                  <c:v>63</c:v>
                </c:pt>
                <c:pt idx="10">
                  <c:v>69</c:v>
                </c:pt>
                <c:pt idx="11">
                  <c:v>70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CCOT</c:v>
                </c:pt>
              </c:strCache>
            </c:strRef>
          </c:tx>
          <c:spPr>
            <a:pattFill prst="pct9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2"/>
                <c:pt idx="0">
                  <c:v>75</c:v>
                </c:pt>
                <c:pt idx="1">
                  <c:v>69</c:v>
                </c:pt>
                <c:pt idx="2">
                  <c:v>76</c:v>
                </c:pt>
                <c:pt idx="3">
                  <c:v>76</c:v>
                </c:pt>
                <c:pt idx="4">
                  <c:v>72</c:v>
                </c:pt>
                <c:pt idx="5">
                  <c:v>74</c:v>
                </c:pt>
                <c:pt idx="6">
                  <c:v>79</c:v>
                </c:pt>
                <c:pt idx="7">
                  <c:v>70</c:v>
                </c:pt>
                <c:pt idx="8">
                  <c:v>70</c:v>
                </c:pt>
                <c:pt idx="9">
                  <c:v>72</c:v>
                </c:pt>
                <c:pt idx="10">
                  <c:v>72</c:v>
                </c:pt>
                <c:pt idx="11">
                  <c:v>75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ACET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Sheet1!$B$1:$M$1</c:f>
              <c:strCache>
                <c:ptCount val="12"/>
                <c:pt idx="0">
                  <c:v>Lighting</c:v>
                </c:pt>
                <c:pt idx="1">
                  <c:v>Deform</c:v>
                </c:pt>
                <c:pt idx="2">
                  <c:v>Occlusion</c:v>
                </c:pt>
                <c:pt idx="3">
                  <c:v>Scale</c:v>
                </c:pt>
                <c:pt idx="4">
                  <c:v>2D Rotation</c:v>
                </c:pt>
                <c:pt idx="5">
                  <c:v>Z Rotation</c:v>
                </c:pt>
                <c:pt idx="6">
                  <c:v>Shear</c:v>
                </c:pt>
                <c:pt idx="7">
                  <c:v>Low Res</c:v>
                </c:pt>
                <c:pt idx="8">
                  <c:v>Clutter</c:v>
                </c:pt>
                <c:pt idx="9">
                  <c:v>Fast</c:v>
                </c:pt>
                <c:pt idx="10">
                  <c:v>Blur</c:v>
                </c:pt>
                <c:pt idx="11">
                  <c:v>Overall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2"/>
                <c:pt idx="0">
                  <c:v>78</c:v>
                </c:pt>
                <c:pt idx="1">
                  <c:v>69</c:v>
                </c:pt>
                <c:pt idx="2">
                  <c:v>77</c:v>
                </c:pt>
                <c:pt idx="3">
                  <c:v>77</c:v>
                </c:pt>
                <c:pt idx="4">
                  <c:v>77</c:v>
                </c:pt>
                <c:pt idx="5">
                  <c:v>77</c:v>
                </c:pt>
                <c:pt idx="6">
                  <c:v>84</c:v>
                </c:pt>
                <c:pt idx="7">
                  <c:v>44</c:v>
                </c:pt>
                <c:pt idx="8">
                  <c:v>73</c:v>
                </c:pt>
                <c:pt idx="9">
                  <c:v>79</c:v>
                </c:pt>
                <c:pt idx="10">
                  <c:v>77</c:v>
                </c:pt>
                <c:pt idx="1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7658656"/>
        <c:axId val="389881648"/>
      </c:radarChart>
      <c:catAx>
        <c:axId val="247658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81648"/>
        <c:crosses val="autoZero"/>
        <c:auto val="1"/>
        <c:lblAlgn val="ctr"/>
        <c:lblOffset val="100"/>
        <c:noMultiLvlLbl val="0"/>
      </c:catAx>
      <c:valAx>
        <c:axId val="38988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5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8.957565838855118E-2"/>
          <c:w val="0.99784053053056698"/>
          <c:h val="5.3861710215624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5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7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569F-8E75-4DE4-B83C-A99A19BA758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6F43D-0C30-4DE5-9BD0-431104B4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intesazi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271" y="16163"/>
            <a:ext cx="188148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37" y="40756"/>
            <a:ext cx="463049" cy="46304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Rectangle 51"/>
          <p:cNvSpPr/>
          <p:nvPr/>
        </p:nvSpPr>
        <p:spPr>
          <a:xfrm>
            <a:off x="5275020" y="2264896"/>
            <a:ext cx="1897027" cy="4515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252136" y="5317062"/>
            <a:ext cx="4847439" cy="1463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52137" y="4314692"/>
            <a:ext cx="4847439" cy="901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252138" y="2259736"/>
            <a:ext cx="4847439" cy="1953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252139" y="701136"/>
            <a:ext cx="4847439" cy="1463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11431" y="838296"/>
            <a:ext cx="1554480" cy="118872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76172" y="838296"/>
            <a:ext cx="1554480" cy="118872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8761" y="2406587"/>
            <a:ext cx="3616085" cy="8322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50326" y="3429243"/>
            <a:ext cx="109728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50326" y="4448746"/>
            <a:ext cx="187452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Labeler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0366" y="5453346"/>
            <a:ext cx="1554480" cy="11887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08761" y="5454222"/>
            <a:ext cx="1554480" cy="118872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7198" y="3429243"/>
            <a:ext cx="109728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ts val="1600"/>
              </a:lnSpc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Training Value</a:t>
            </a:r>
          </a:p>
          <a:p>
            <a:pPr algn="ctr">
              <a:lnSpc>
                <a:spcPts val="1600"/>
              </a:lnSpc>
            </a:pP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lowchart: Magnetic Disk 14"/>
          <p:cNvSpPr/>
          <p:nvPr/>
        </p:nvSpPr>
        <p:spPr>
          <a:xfrm>
            <a:off x="7975239" y="4337495"/>
            <a:ext cx="656754" cy="53977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>
              <a:lnSpc>
                <a:spcPts val="14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67198" y="2409740"/>
            <a:ext cx="109728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Filter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4" idx="3"/>
            <a:endCxn id="5" idx="1"/>
          </p:cNvCxnSpPr>
          <p:nvPr/>
        </p:nvCxnSpPr>
        <p:spPr>
          <a:xfrm>
            <a:off x="9065911" y="1432656"/>
            <a:ext cx="51026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  <a:endCxn id="12" idx="3"/>
          </p:cNvCxnSpPr>
          <p:nvPr/>
        </p:nvCxnSpPr>
        <p:spPr>
          <a:xfrm flipH="1">
            <a:off x="9063241" y="6047706"/>
            <a:ext cx="507125" cy="87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64478" y="2746470"/>
            <a:ext cx="644285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711568" y="3429243"/>
            <a:ext cx="109728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>
            <a:stCxn id="23" idx="1"/>
            <a:endCxn id="8" idx="3"/>
          </p:cNvCxnSpPr>
          <p:nvPr/>
        </p:nvCxnSpPr>
        <p:spPr>
          <a:xfrm flipH="1">
            <a:off x="10347606" y="3749283"/>
            <a:ext cx="363962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864477" y="3749283"/>
            <a:ext cx="64428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2"/>
          </p:cNvCxnSpPr>
          <p:nvPr/>
        </p:nvCxnSpPr>
        <p:spPr>
          <a:xfrm>
            <a:off x="10353412" y="2027016"/>
            <a:ext cx="0" cy="3827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798965" y="3243378"/>
            <a:ext cx="1" cy="18288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798965" y="4066170"/>
            <a:ext cx="1" cy="37627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9798965" y="5079367"/>
            <a:ext cx="1" cy="37627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057400" y="3243378"/>
            <a:ext cx="1" cy="18288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</p:cNvCxnSpPr>
          <p:nvPr/>
        </p:nvCxnSpPr>
        <p:spPr>
          <a:xfrm flipH="1">
            <a:off x="8057400" y="4069323"/>
            <a:ext cx="2" cy="349731"/>
          </a:xfrm>
          <a:prstGeom prst="straightConnector1">
            <a:avLst/>
          </a:prstGeom>
          <a:ln w="76200">
            <a:solidFill>
              <a:srgbClr val="7030A0"/>
            </a:solidFill>
            <a:headEnd w="lg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864477" y="4765237"/>
            <a:ext cx="838113" cy="36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315836" y="4066170"/>
            <a:ext cx="1" cy="37627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0" idx="3"/>
            <a:endCxn id="23" idx="2"/>
          </p:cNvCxnSpPr>
          <p:nvPr/>
        </p:nvCxnSpPr>
        <p:spPr>
          <a:xfrm flipV="1">
            <a:off x="11124846" y="4069323"/>
            <a:ext cx="135362" cy="699463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6" idx="3"/>
            <a:endCxn id="23" idx="0"/>
          </p:cNvCxnSpPr>
          <p:nvPr/>
        </p:nvCxnSpPr>
        <p:spPr>
          <a:xfrm>
            <a:off x="11124846" y="2822710"/>
            <a:ext cx="135362" cy="606533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4" idx="1"/>
            <a:endCxn id="16" idx="1"/>
          </p:cNvCxnSpPr>
          <p:nvPr/>
        </p:nvCxnSpPr>
        <p:spPr>
          <a:xfrm rot="10800000">
            <a:off x="5767198" y="2729780"/>
            <a:ext cx="12700" cy="2039006"/>
          </a:xfrm>
          <a:prstGeom prst="bentConnector3">
            <a:avLst>
              <a:gd name="adj1" fmla="val 1852551"/>
            </a:avLst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8606041" y="4765597"/>
            <a:ext cx="64428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859297" y="767876"/>
            <a:ext cx="246221" cy="145731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859297" y="4377714"/>
            <a:ext cx="246221" cy="88408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859297" y="5405887"/>
            <a:ext cx="246221" cy="116663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859297" y="2329194"/>
            <a:ext cx="246221" cy="192515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85422" y="2329193"/>
            <a:ext cx="246221" cy="29533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0874" y="2447806"/>
            <a:ext cx="826618" cy="749808"/>
          </a:xfrm>
          <a:prstGeom prst="rect">
            <a:avLst/>
          </a:prstGeom>
          <a:noFill/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5936" y="2447806"/>
            <a:ext cx="826618" cy="74980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2987" y="2447806"/>
            <a:ext cx="826618" cy="74980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0998" y="2447806"/>
            <a:ext cx="826618" cy="749808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8480239" y="3978291"/>
            <a:ext cx="780756" cy="46414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982994" y="269366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08762" y="3429243"/>
            <a:ext cx="1097280" cy="640080"/>
          </a:xfrm>
          <a:prstGeom prst="rect">
            <a:avLst/>
          </a:prstGeom>
          <a:solidFill>
            <a:srgbClr val="FFC9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 </a:t>
            </a:r>
          </a:p>
          <a:p>
            <a:pPr algn="ctr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Flowchart: Magnetic Disk 64"/>
          <p:cNvSpPr/>
          <p:nvPr/>
        </p:nvSpPr>
        <p:spPr>
          <a:xfrm>
            <a:off x="7838914" y="4430295"/>
            <a:ext cx="656754" cy="53977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>
              <a:lnSpc>
                <a:spcPts val="14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Flowchart: Magnetic Disk 65"/>
          <p:cNvSpPr/>
          <p:nvPr/>
        </p:nvSpPr>
        <p:spPr>
          <a:xfrm>
            <a:off x="7702590" y="4543117"/>
            <a:ext cx="656754" cy="53977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>
              <a:lnSpc>
                <a:spcPts val="14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Flowchart: Magnetic Disk 66"/>
          <p:cNvSpPr/>
          <p:nvPr/>
        </p:nvSpPr>
        <p:spPr>
          <a:xfrm>
            <a:off x="7566266" y="4655940"/>
            <a:ext cx="656754" cy="53977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Flowchart: Magnetic Disk 69"/>
          <p:cNvSpPr/>
          <p:nvPr/>
        </p:nvSpPr>
        <p:spPr>
          <a:xfrm>
            <a:off x="5363270" y="5215782"/>
            <a:ext cx="1710118" cy="142628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>
              <a:lnSpc>
                <a:spcPts val="14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844909" y="1041532"/>
            <a:ext cx="441092" cy="620724"/>
          </a:xfrm>
          <a:prstGeom prst="rect">
            <a:avLst/>
          </a:prstGeom>
          <a:noFill/>
          <a:ln w="47625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9798965" y="1041532"/>
            <a:ext cx="416632" cy="6273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0294936" y="1194436"/>
            <a:ext cx="416632" cy="6273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0074671" y="949317"/>
            <a:ext cx="416632" cy="6273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0416004" y="905431"/>
            <a:ext cx="484497" cy="4439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925408" y="875812"/>
            <a:ext cx="416632" cy="5561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9804532" y="5486774"/>
            <a:ext cx="1101536" cy="946022"/>
            <a:chOff x="5096466" y="314841"/>
            <a:chExt cx="1101536" cy="946022"/>
          </a:xfrm>
        </p:grpSpPr>
        <p:sp>
          <p:nvSpPr>
            <p:cNvPr id="87" name="Rectangle 86"/>
            <p:cNvSpPr/>
            <p:nvPr/>
          </p:nvSpPr>
          <p:spPr>
            <a:xfrm>
              <a:off x="5096466" y="480561"/>
              <a:ext cx="416632" cy="62739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592437" y="633465"/>
              <a:ext cx="416632" cy="62739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372172" y="388346"/>
              <a:ext cx="416632" cy="627398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13505" y="344460"/>
              <a:ext cx="484497" cy="443957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22909" y="314841"/>
              <a:ext cx="416632" cy="55619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7902184" y="5516393"/>
            <a:ext cx="613505" cy="620724"/>
          </a:xfrm>
          <a:prstGeom prst="rect">
            <a:avLst/>
          </a:prstGeom>
          <a:noFill/>
          <a:ln w="47625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6586866" y="5244167"/>
            <a:ext cx="416632" cy="632224"/>
            <a:chOff x="5598004" y="5244427"/>
            <a:chExt cx="416632" cy="632224"/>
          </a:xfrm>
        </p:grpSpPr>
        <p:sp>
          <p:nvSpPr>
            <p:cNvPr id="103" name="Rectangle 102"/>
            <p:cNvSpPr/>
            <p:nvPr/>
          </p:nvSpPr>
          <p:spPr>
            <a:xfrm>
              <a:off x="5601797" y="5248001"/>
              <a:ext cx="409575" cy="628650"/>
            </a:xfrm>
            <a:prstGeom prst="rect">
              <a:avLst/>
            </a:prstGeom>
            <a:blipFill>
              <a:blip r:embed="rId4"/>
              <a:srcRect/>
              <a:stretch>
                <a:fillRect l="-179193" t="-56570" r="-100341" b="-32520"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598004" y="5244427"/>
              <a:ext cx="416632" cy="62739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099385" y="5878743"/>
            <a:ext cx="484497" cy="443957"/>
            <a:chOff x="5719072" y="4955422"/>
            <a:chExt cx="484497" cy="443957"/>
          </a:xfrm>
        </p:grpSpPr>
        <p:sp>
          <p:nvSpPr>
            <p:cNvPr id="106" name="Rectangle 105"/>
            <p:cNvSpPr/>
            <p:nvPr/>
          </p:nvSpPr>
          <p:spPr>
            <a:xfrm>
              <a:off x="5726813" y="4958767"/>
              <a:ext cx="471487" cy="435769"/>
            </a:xfrm>
            <a:prstGeom prst="rect">
              <a:avLst/>
            </a:prstGeom>
            <a:blipFill>
              <a:blip r:embed="rId4"/>
              <a:srcRect/>
              <a:stretch>
                <a:fillRect l="-182178" t="-15237" r="-47518" b="-157551"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719072" y="4955422"/>
              <a:ext cx="484497" cy="443957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666194" y="5948220"/>
            <a:ext cx="416632" cy="556197"/>
            <a:chOff x="8322781" y="5637707"/>
            <a:chExt cx="416632" cy="556197"/>
          </a:xfrm>
        </p:grpSpPr>
        <p:pic>
          <p:nvPicPr>
            <p:cNvPr id="109" name="Picture 108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28" t="27099" r="57807" b="41468"/>
            <a:stretch/>
          </p:blipFill>
          <p:spPr>
            <a:xfrm>
              <a:off x="8329612" y="5643563"/>
              <a:ext cx="409575" cy="550068"/>
            </a:xfrm>
            <a:prstGeom prst="rect">
              <a:avLst/>
            </a:prstGeom>
          </p:spPr>
        </p:pic>
        <p:sp>
          <p:nvSpPr>
            <p:cNvPr id="110" name="Rectangle 109"/>
            <p:cNvSpPr/>
            <p:nvPr/>
          </p:nvSpPr>
          <p:spPr>
            <a:xfrm>
              <a:off x="8322781" y="5637707"/>
              <a:ext cx="416632" cy="55619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399991" y="6137117"/>
            <a:ext cx="559754" cy="520606"/>
            <a:chOff x="1054251" y="5312864"/>
            <a:chExt cx="559754" cy="520606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09" t="9683" r="50660" b="56977"/>
            <a:stretch/>
          </p:blipFill>
          <p:spPr>
            <a:xfrm>
              <a:off x="1059655" y="5317330"/>
              <a:ext cx="552451" cy="509589"/>
            </a:xfrm>
            <a:prstGeom prst="rect">
              <a:avLst/>
            </a:prstGeom>
          </p:spPr>
        </p:pic>
        <p:sp>
          <p:nvSpPr>
            <p:cNvPr id="113" name="Rectangle 112"/>
            <p:cNvSpPr/>
            <p:nvPr/>
          </p:nvSpPr>
          <p:spPr>
            <a:xfrm>
              <a:off x="1054251" y="5312864"/>
              <a:ext cx="559754" cy="520606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011131" y="5145007"/>
            <a:ext cx="511970" cy="497681"/>
            <a:chOff x="5050631" y="5645944"/>
            <a:chExt cx="511970" cy="497681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08" t="24956" r="41322" b="50901"/>
            <a:stretch/>
          </p:blipFill>
          <p:spPr>
            <a:xfrm>
              <a:off x="5050631" y="5645944"/>
              <a:ext cx="511970" cy="497681"/>
            </a:xfrm>
            <a:prstGeom prst="rect">
              <a:avLst/>
            </a:prstGeom>
          </p:spPr>
        </p:pic>
        <p:sp>
          <p:nvSpPr>
            <p:cNvPr id="116" name="Rectangle 115"/>
            <p:cNvSpPr/>
            <p:nvPr/>
          </p:nvSpPr>
          <p:spPr>
            <a:xfrm>
              <a:off x="5051266" y="5651862"/>
              <a:ext cx="510827" cy="48863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27757" y="5140390"/>
            <a:ext cx="416632" cy="627398"/>
            <a:chOff x="10807957" y="3547464"/>
            <a:chExt cx="416632" cy="627398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27" t="15995" r="29087" b="43031"/>
            <a:stretch/>
          </p:blipFill>
          <p:spPr>
            <a:xfrm>
              <a:off x="10815638" y="3548063"/>
              <a:ext cx="407193" cy="626268"/>
            </a:xfrm>
            <a:prstGeom prst="rect">
              <a:avLst/>
            </a:prstGeom>
          </p:spPr>
        </p:pic>
        <p:sp>
          <p:nvSpPr>
            <p:cNvPr id="119" name="Rectangle 118"/>
            <p:cNvSpPr/>
            <p:nvPr/>
          </p:nvSpPr>
          <p:spPr>
            <a:xfrm>
              <a:off x="10807957" y="3547464"/>
              <a:ext cx="416632" cy="62739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025402" y="6114111"/>
            <a:ext cx="467212" cy="598295"/>
            <a:chOff x="513933" y="2024063"/>
            <a:chExt cx="467212" cy="598295"/>
          </a:xfrm>
        </p:grpSpPr>
        <p:pic>
          <p:nvPicPr>
            <p:cNvPr id="121" name="Picture 120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53" t="31236" r="58711" b="39885"/>
            <a:stretch/>
          </p:blipFill>
          <p:spPr>
            <a:xfrm>
              <a:off x="514350" y="2024063"/>
              <a:ext cx="466725" cy="595312"/>
            </a:xfrm>
            <a:prstGeom prst="rect">
              <a:avLst/>
            </a:prstGeom>
          </p:spPr>
        </p:pic>
        <p:sp>
          <p:nvSpPr>
            <p:cNvPr id="122" name="Rectangle 121"/>
            <p:cNvSpPr/>
            <p:nvPr/>
          </p:nvSpPr>
          <p:spPr>
            <a:xfrm>
              <a:off x="513933" y="2026062"/>
              <a:ext cx="467212" cy="596296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476275" y="5683803"/>
            <a:ext cx="416632" cy="627398"/>
            <a:chOff x="5102033" y="5091523"/>
            <a:chExt cx="416632" cy="627398"/>
          </a:xfrm>
        </p:grpSpPr>
        <p:sp>
          <p:nvSpPr>
            <p:cNvPr id="94" name="Rectangle 93"/>
            <p:cNvSpPr/>
            <p:nvPr/>
          </p:nvSpPr>
          <p:spPr>
            <a:xfrm>
              <a:off x="5106913" y="5096119"/>
              <a:ext cx="409575" cy="621506"/>
            </a:xfrm>
            <a:prstGeom prst="rect">
              <a:avLst/>
            </a:prstGeom>
            <a:blipFill>
              <a:blip r:embed="rId4"/>
              <a:srcRect/>
              <a:stretch>
                <a:fillRect l="-58365" t="-32784" r="-221171" b="-58479"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102033" y="5091523"/>
              <a:ext cx="416632" cy="62739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949126" y="5409505"/>
            <a:ext cx="419430" cy="559713"/>
            <a:chOff x="5228476" y="4922287"/>
            <a:chExt cx="419430" cy="559713"/>
          </a:xfrm>
        </p:grpSpPr>
        <p:sp>
          <p:nvSpPr>
            <p:cNvPr id="97" name="Rectangle 96"/>
            <p:cNvSpPr/>
            <p:nvPr/>
          </p:nvSpPr>
          <p:spPr>
            <a:xfrm>
              <a:off x="5231187" y="4922287"/>
              <a:ext cx="416719" cy="554832"/>
            </a:xfrm>
            <a:prstGeom prst="rect">
              <a:avLst/>
            </a:prstGeom>
            <a:blipFill>
              <a:blip r:embed="rId4"/>
              <a:srcRect/>
              <a:stretch>
                <a:fillRect l="-87186" t="-5389" r="-185842" b="-108859"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228476" y="4925803"/>
              <a:ext cx="416632" cy="55619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lowchart: Magnetic Disk 122"/>
          <p:cNvSpPr/>
          <p:nvPr/>
        </p:nvSpPr>
        <p:spPr>
          <a:xfrm>
            <a:off x="5361714" y="5215676"/>
            <a:ext cx="1710118" cy="1426284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rtlCol="0" anchor="ctr"/>
          <a:lstStyle/>
          <a:p>
            <a:pPr algn="ctr">
              <a:lnSpc>
                <a:spcPts val="14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67198" y="4448746"/>
            <a:ext cx="109728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Resampler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977" y="23742"/>
            <a:ext cx="7017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baseline="0" dirty="0" smtClean="0">
                <a:latin typeface="NimbusRomNo9L-Medi"/>
              </a:rPr>
              <a:t>Active Collaborative Ensemble Tracking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76718" y="426593"/>
            <a:ext cx="695221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 smtClean="0">
                <a:latin typeface="NimbusRomNo9L-Regu"/>
              </a:rPr>
              <a:t>Kourosh Meshgi, Maryam Sadat </a:t>
            </a:r>
            <a:r>
              <a:rPr lang="en-US" b="0" i="1" u="none" strike="noStrike" baseline="0" dirty="0" err="1" smtClean="0">
                <a:latin typeface="NimbusRomNo9L-Regu"/>
              </a:rPr>
              <a:t>Mirzaei</a:t>
            </a:r>
            <a:r>
              <a:rPr lang="en-US" b="0" i="1" u="none" strike="noStrike" baseline="0" dirty="0" smtClean="0">
                <a:latin typeface="NimbusRomNo9L-Regu"/>
              </a:rPr>
              <a:t>, Shigeyuki Oba, Shin Ishii</a:t>
            </a:r>
          </a:p>
          <a:p>
            <a:pPr algn="ctr"/>
            <a:r>
              <a:rPr lang="en-US" sz="1600" i="1" dirty="0" smtClean="0">
                <a:latin typeface="NimbusRomNo9L-Regu"/>
              </a:rPr>
              <a:t>Kyoto University, Graduate School of Informatics, Japan</a:t>
            </a:r>
            <a:endParaRPr lang="en-US" sz="1600" i="1" dirty="0"/>
          </a:p>
        </p:txBody>
      </p:sp>
      <p:graphicFrame>
        <p:nvGraphicFramePr>
          <p:cNvPr id="99" name="Chart 9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232800"/>
              </p:ext>
            </p:extLst>
          </p:nvPr>
        </p:nvGraphicFramePr>
        <p:xfrm>
          <a:off x="14566" y="2255518"/>
          <a:ext cx="4672907" cy="454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7" name="Rectangle 16"/>
          <p:cNvSpPr/>
          <p:nvPr/>
        </p:nvSpPr>
        <p:spPr>
          <a:xfrm>
            <a:off x="7821065" y="111318"/>
            <a:ext cx="1352620" cy="3152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POSTER-44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2898" y="1016861"/>
            <a:ext cx="6605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Main idea: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Add cooperation to ensemble tracking using active learning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Achievement: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Reduced label noise significantly, Robustness to appearance changes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3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5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7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2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25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75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25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75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1750"/>
                            </p:stCondLst>
                            <p:childTnLst>
                              <p:par>
                                <p:cTn id="1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75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325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475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25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725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25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7750"/>
                            </p:stCondLst>
                            <p:childTnLst>
                              <p:par>
                                <p:cTn id="2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8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24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750"/>
                            </p:stCondLst>
                            <p:childTnLst>
                              <p:par>
                                <p:cTn id="24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125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2250"/>
                            </p:stCondLst>
                            <p:childTnLst>
                              <p:par>
                                <p:cTn id="2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275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35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9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7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9" dur="1000"/>
                                        <p:tgtEl>
                                          <p:spTgt spid="9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3" dur="1000"/>
                                        <p:tgtEl>
                                          <p:spTgt spid="9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7" dur="1000"/>
                                        <p:tgtEl>
                                          <p:spTgt spid="9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1" dur="1000"/>
                                        <p:tgtEl>
                                          <p:spTgt spid="9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5" dur="1000"/>
                                        <p:tgtEl>
                                          <p:spTgt spid="9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9" dur="1000"/>
                                        <p:tgtEl>
                                          <p:spTgt spid="9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2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3" dur="1000"/>
                                        <p:tgtEl>
                                          <p:spTgt spid="99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2000"/>
                            </p:stCondLst>
                            <p:childTnLst>
                              <p:par>
                                <p:cTn id="2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" dur="1000"/>
                                        <p:tgtEl>
                                          <p:spTgt spid="99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99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49" grpId="0" animBg="1"/>
      <p:bldP spid="48" grpId="0" animBg="1"/>
      <p:bldP spid="47" grpId="0" animBg="1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3" grpId="0" animBg="1"/>
      <p:bldP spid="54" grpId="0"/>
      <p:bldP spid="55" grpId="0"/>
      <p:bldP spid="56" grpId="0"/>
      <p:bldP spid="57" grpId="0"/>
      <p:bldP spid="58" grpId="0"/>
      <p:bldP spid="61" grpId="0"/>
      <p:bldP spid="9" grpId="0" animBg="1"/>
      <p:bldP spid="65" grpId="0" animBg="1"/>
      <p:bldP spid="66" grpId="0" animBg="1"/>
      <p:bldP spid="67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92" grpId="0" animBg="1"/>
      <p:bldP spid="123" grpId="0" animBg="1"/>
      <p:bldP spid="14" grpId="0" animBg="1"/>
      <p:bldGraphic spid="99" grpId="0" uiExpand="1">
        <p:bldSub>
          <a:bldChart bld="series"/>
        </p:bldSub>
      </p:bldGraphic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NimbusRomNo9L-Medi</vt:lpstr>
      <vt:lpstr>NimbusRomNo9L-Regu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12</cp:revision>
  <dcterms:created xsi:type="dcterms:W3CDTF">2017-08-10T05:34:33Z</dcterms:created>
  <dcterms:modified xsi:type="dcterms:W3CDTF">2017-08-10T06:29:50Z</dcterms:modified>
</cp:coreProperties>
</file>